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1"/>
  </p:notesMasterIdLst>
  <p:sldIdLst>
    <p:sldId id="277" r:id="rId2"/>
    <p:sldId id="293" r:id="rId3"/>
    <p:sldId id="304" r:id="rId4"/>
    <p:sldId id="306" r:id="rId5"/>
    <p:sldId id="307" r:id="rId6"/>
    <p:sldId id="308" r:id="rId7"/>
    <p:sldId id="309" r:id="rId8"/>
    <p:sldId id="311" r:id="rId9"/>
    <p:sldId id="262" r:id="rId10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C0FF"/>
    <a:srgbClr val="00B0FF"/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10" autoAdjust="0"/>
    <p:restoredTop sz="69781" autoAdjust="0"/>
  </p:normalViewPr>
  <p:slideViewPr>
    <p:cSldViewPr snapToGrid="0">
      <p:cViewPr varScale="1">
        <p:scale>
          <a:sx n="113" d="100"/>
          <a:sy n="113" d="100"/>
        </p:scale>
        <p:origin x="104" y="5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2021-03-03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1E3C482A-1E9B-483C-8956-12274C87D1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7E2D3F43-483D-45D3-8720-0A57AD1D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4A69FC20-46F2-41D9-9E95-A5682EBA6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5FC1EB-9ED1-4611-B7C0-EB60BB0303CE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1CEBE699-961E-4A36-953B-97AB0F5FF3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1D2172C9-9FF5-45B3-9F49-BBC5E2355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5CAE089B-6045-4E94-AF46-8AF2663D3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241A15-6308-4FD2-A93D-3B7A79ECB03D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038CB7B4-4844-4FDD-8210-BDC28F7EBB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9794A835-84E6-475B-9400-AF391FE17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6CFEECA3-0B0F-42BC-8F4A-9FE24F8C7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376327-C1F2-4388-9A30-7623C8C89749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7B5E7A3C-17DB-4A16-A039-5A1E672A17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9549BCA3-C21B-4BCB-92C8-B1A2E646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1D13C51E-74A3-493F-A8E4-4393DBA9F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0C2AF4-3C02-4413-AF48-C7E822BF33F2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829EC364-3A0F-4543-9B18-8D6AB93373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2531A3E7-606D-4AE2-B1DE-7AFE59EA5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157F8680-DD68-413F-8EC9-9F80B9EDB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C50262-734D-46F7-9969-8F2325CE01DD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0474B1A-C3A3-4C88-89F9-315DFF3F54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8AD04962-746D-4661-B47A-0BB4195A4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F82E2F42-55B2-4A09-8F93-F1D29EB82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1A30E9-3750-4D1D-A1A9-4930B478CAE2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/>
          </p:nvPr>
        </p:nvSpPr>
        <p:spPr>
          <a:xfrm>
            <a:off x="879105" y="4807507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hangingPunct="1">
              <a:defRPr/>
            </a:pP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939202"/>
            <a:ext cx="10719547" cy="79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6" y="1682341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2pPr>
            <a:lvl3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3pPr>
            <a:lvl4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7" y="555533"/>
            <a:ext cx="11254683" cy="691606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6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413766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FF00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Flocking and other Techniques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Steering Behaviors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F4146-1C96-44CE-987F-B4B51F53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209" y="2231579"/>
            <a:ext cx="26955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3E7875D-4C35-4148-B4AC-D0CBFCC86F5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7" y="253971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Steering Behaviors</a:t>
            </a:r>
            <a:endParaRPr lang="en-US" u="sng" dirty="0"/>
          </a:p>
        </p:txBody>
      </p:sp>
      <p:sp>
        <p:nvSpPr>
          <p:cNvPr id="51213" name="Rectangle 13">
            <a:extLst>
              <a:ext uri="{FF2B5EF4-FFF2-40B4-BE49-F238E27FC236}">
                <a16:creationId xmlns:a16="http://schemas.microsoft.com/office/drawing/2014/main" id="{E7B7AC5E-767C-4F76-B410-C911FD9C2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86149" y="974622"/>
            <a:ext cx="6819698" cy="562940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800" dirty="0"/>
              <a:t>Steering behaviors dictate how an agent moves.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Steering behaviors…</a:t>
            </a:r>
          </a:p>
          <a:p>
            <a:pPr marL="0" lvl="1" indent="0"/>
            <a:r>
              <a:rPr lang="en-US" sz="2800" dirty="0"/>
              <a:t> Use a steering vector</a:t>
            </a:r>
          </a:p>
          <a:p>
            <a:pPr marL="0" lvl="1" indent="0"/>
            <a:r>
              <a:rPr lang="en-US" sz="2800" dirty="0"/>
              <a:t> Use (conflicting) behaviors as influences</a:t>
            </a:r>
          </a:p>
          <a:p>
            <a:pPr marL="0" lvl="1" indent="0"/>
            <a:r>
              <a:rPr lang="en-US" sz="2800" dirty="0"/>
              <a:t> Usually involve incremental changes</a:t>
            </a:r>
          </a:p>
          <a:p>
            <a:pPr marL="0" lvl="1" indent="0"/>
            <a:r>
              <a:rPr lang="en-US" sz="2800" dirty="0"/>
              <a:t> Usually produce lifelike behavior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br>
              <a:rPr lang="en-US" sz="2800" dirty="0"/>
            </a:br>
            <a:r>
              <a:rPr lang="en-US" sz="2800" u="sng" dirty="0"/>
              <a:t>Some common steering behaviors:</a:t>
            </a:r>
          </a:p>
          <a:p>
            <a:pPr marL="0" lvl="1" indent="0"/>
            <a:r>
              <a:rPr lang="en-US" sz="2800" dirty="0"/>
              <a:t> Individual Path Following</a:t>
            </a:r>
          </a:p>
          <a:p>
            <a:pPr marL="0" lvl="1" indent="0"/>
            <a:r>
              <a:rPr lang="en-US" sz="2800" dirty="0"/>
              <a:t> Crowd Path Following</a:t>
            </a:r>
          </a:p>
          <a:p>
            <a:pPr marL="0" lvl="1" indent="0"/>
            <a:r>
              <a:rPr lang="en-US" sz="2800" dirty="0"/>
              <a:t> Flocking &amp; Swarming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sz="2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1C00DB-333C-430F-8913-D3C2027B1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16" y="4104519"/>
            <a:ext cx="2499510" cy="249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1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1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1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D0902125-75F4-4F93-9530-19103A7F817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130175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Path Following</a:t>
            </a:r>
            <a:endParaRPr lang="en-US" u="sng"/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2129268C-DDEB-4E4F-B30E-22EAD0B32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39825"/>
            <a:ext cx="7888288" cy="55880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>
                <a:solidFill>
                  <a:srgbClr val="00FF00"/>
                </a:solidFill>
              </a:rPr>
              <a:t>Path Following</a:t>
            </a:r>
            <a:r>
              <a:rPr lang="en-US" sz="2400" dirty="0"/>
              <a:t> is steering behavior used to follow a target path.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Path Following:</a:t>
            </a:r>
          </a:p>
          <a:p>
            <a:pPr marL="0" lvl="1" indent="0"/>
            <a:r>
              <a:rPr lang="en-US" sz="2400" dirty="0"/>
              <a:t> Operates on a predefined path</a:t>
            </a:r>
          </a:p>
          <a:p>
            <a:pPr marL="0" lvl="1" indent="0"/>
            <a:r>
              <a:rPr lang="en-US" sz="2400" dirty="0"/>
              <a:t> Follows general direction of path</a:t>
            </a:r>
          </a:p>
          <a:p>
            <a:pPr marL="0" lvl="1" indent="0"/>
            <a:r>
              <a:rPr lang="en-US" sz="2400" dirty="0"/>
              <a:t> Applies a force in the direction of the path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sz="2400" u="sng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Path Following Isn’t:</a:t>
            </a:r>
          </a:p>
          <a:p>
            <a:pPr marL="0" lvl="1" indent="0"/>
            <a:r>
              <a:rPr lang="en-US" sz="2400" dirty="0"/>
              <a:t> A rigid process to match a path</a:t>
            </a:r>
          </a:p>
          <a:p>
            <a:pPr marL="0" lvl="1" indent="0"/>
            <a:r>
              <a:rPr lang="en-US" sz="2400" dirty="0"/>
              <a:t> A way to find a valid path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Crowd Path Following introduces separation.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901175-2F4B-4D4D-9F20-6BF2AFC09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5587" y="4264540"/>
            <a:ext cx="238125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F9C5F9E9-CA6E-4229-A9FA-79712AE8D6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325150"/>
            <a:ext cx="11254683" cy="691606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</a:t>
            </a:r>
            <a:endParaRPr lang="en-US" u="sng" dirty="0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7A8C8CCA-F7A4-4D53-95D0-E950536E2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2395" y="1187837"/>
            <a:ext cx="8178877" cy="525022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Flocking is a steering technique that incorporates several factors</a:t>
            </a:r>
            <a:br>
              <a:rPr lang="en-US" sz="2400" dirty="0"/>
            </a:br>
            <a:r>
              <a:rPr lang="en-US" sz="2400" dirty="0"/>
              <a:t>to create lifelike flock &amp; swarm behaviors.</a:t>
            </a:r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sz="2400" u="sng" dirty="0"/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In Flocking…</a:t>
            </a:r>
          </a:p>
          <a:p>
            <a:pPr marL="0" lvl="1" indent="0"/>
            <a:r>
              <a:rPr lang="en-US" sz="2400" dirty="0"/>
              <a:t> Individual agents have own steering vectors</a:t>
            </a:r>
          </a:p>
          <a:p>
            <a:pPr marL="0" lvl="1" indent="0"/>
            <a:r>
              <a:rPr lang="en-US" sz="2400" dirty="0"/>
              <a:t> Influence of behaviors determined by a strength weight</a:t>
            </a:r>
          </a:p>
          <a:p>
            <a:pPr marL="0" lvl="1" indent="0"/>
            <a:r>
              <a:rPr lang="en-US" sz="2400" dirty="0"/>
              <a:t> Behaviors influence individuals incrementally</a:t>
            </a:r>
          </a:p>
          <a:p>
            <a:pPr marL="0" lvl="1" indent="0"/>
            <a:r>
              <a:rPr lang="en-US" sz="2400" dirty="0"/>
              <a:t> Direction changes determined by group average</a:t>
            </a:r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sz="2400" u="sng" dirty="0"/>
              <a:t>Three main forces are used in flocking to generate group behaviors:</a:t>
            </a:r>
          </a:p>
          <a:p>
            <a:pPr marL="0" lvl="1" indent="0"/>
            <a:r>
              <a:rPr lang="en-US" sz="2400" dirty="0"/>
              <a:t> Alignment</a:t>
            </a:r>
          </a:p>
          <a:p>
            <a:pPr marL="0" lvl="1" indent="0"/>
            <a:r>
              <a:rPr lang="en-US" sz="2400" dirty="0"/>
              <a:t> Cohesion</a:t>
            </a:r>
          </a:p>
          <a:p>
            <a:pPr marL="0" lvl="1" indent="0"/>
            <a:r>
              <a:rPr lang="en-US" sz="2400" dirty="0"/>
              <a:t> Separation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76B9C72-BECB-4A40-85AC-D65020527C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8109" y="3654074"/>
            <a:ext cx="2722861" cy="295507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D19096-1FF0-4827-8BDE-E70EF05883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7403" y="1216055"/>
            <a:ext cx="3509009" cy="2361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0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0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05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05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FEA95A7-6397-41C1-B938-D791FE1C67E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33528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Implementation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E64EE3-C79D-4861-AE10-1F5B9F102438}"/>
              </a:ext>
            </a:extLst>
          </p:cNvPr>
          <p:cNvSpPr txBox="1">
            <a:spLocks/>
          </p:cNvSpPr>
          <p:nvPr/>
        </p:nvSpPr>
        <p:spPr>
          <a:xfrm>
            <a:off x="993914" y="1233932"/>
            <a:ext cx="3574162" cy="5351324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class Flock: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[]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alignment_strength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cohesion_strength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separation_strength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flock_radius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Method List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update(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calc_separation_accel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35057B-37AE-4392-86D7-78E07BE3D76A}"/>
              </a:ext>
            </a:extLst>
          </p:cNvPr>
          <p:cNvSpPr txBox="1">
            <a:spLocks/>
          </p:cNvSpPr>
          <p:nvPr/>
        </p:nvSpPr>
        <p:spPr>
          <a:xfrm>
            <a:off x="4848064" y="1233930"/>
            <a:ext cx="6350022" cy="5351323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update(self,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get_avg_forward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get_avg_position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+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+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self.calc_separation_accel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accel =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delta_time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+ accel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# Cap magnitude based on the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boid's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max speed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if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 &gt;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boid.velocity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boid.update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63DC2F33-EE6A-47DD-B28F-E85AA32ABA22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81200" y="577516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Implementation</a:t>
            </a: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B8C71C-AA7A-4892-BE11-CFA572E8DA0A}"/>
              </a:ext>
            </a:extLst>
          </p:cNvPr>
          <p:cNvSpPr txBox="1">
            <a:spLocks/>
          </p:cNvSpPr>
          <p:nvPr/>
        </p:nvSpPr>
        <p:spPr>
          <a:xfrm>
            <a:off x="935421" y="1601605"/>
            <a:ext cx="4912029" cy="239365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calc_alignment_accel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self.avg_forward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/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boid.max_speed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if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 &gt; 1: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return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self.alignment_strength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9C0E5E-DB4B-4172-A8C2-35E72BBB1FEB}"/>
              </a:ext>
            </a:extLst>
          </p:cNvPr>
          <p:cNvSpPr txBox="1">
            <a:spLocks/>
          </p:cNvSpPr>
          <p:nvPr/>
        </p:nvSpPr>
        <p:spPr>
          <a:xfrm>
            <a:off x="6250361" y="2913043"/>
            <a:ext cx="5006218" cy="3299381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calc_cohesion_accel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accel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self.avg_position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–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boid.position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distance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# Set speed based on distance from flock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if distance &lt;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self.flock_radius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accel = accel * distance /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flock_radius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return accel *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self.cohesion_strength</a:t>
            </a: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CC54F1D-FC26-4B47-86E4-B3935949F76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73263" y="231890"/>
            <a:ext cx="8229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Flocking </a:t>
            </a:r>
            <a:r>
              <a:rPr lang="en-US" dirty="0" err="1"/>
              <a:t>Implementaton</a:t>
            </a:r>
            <a:endParaRPr lang="en-US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C4A196-CFA3-4E3F-B539-3304175089C4}"/>
              </a:ext>
            </a:extLst>
          </p:cNvPr>
          <p:cNvSpPr txBox="1">
            <a:spLocks/>
          </p:cNvSpPr>
          <p:nvPr/>
        </p:nvSpPr>
        <p:spPr>
          <a:xfrm>
            <a:off x="3149337" y="1126321"/>
            <a:ext cx="5893325" cy="533727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calc_separation_accel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(self,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sum = vector()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for sibling in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self.boids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if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== sibling: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continue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accel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boid.position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–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sibling.position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distance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accel.get_magnitude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boid.safeRadius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+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sibling.safeRadius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# If a collision is likely…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if distance &lt;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# Scale vector according to how close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boids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are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accel.normalize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accel = accel * (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– distance) /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safeDistance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  sum = sum + accel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if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sum.get_magnitude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 &gt; 1.0: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sum.normalize</a:t>
            </a: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300" dirty="0">
                <a:latin typeface="Consolas" panose="020B0609020204030204" pitchFamily="49" charset="0"/>
                <a:cs typeface="Courier New" pitchFamily="49" charset="0"/>
              </a:rPr>
              <a:t>  return sum * </a:t>
            </a:r>
            <a:r>
              <a:rPr lang="en-US" sz="1300" dirty="0" err="1">
                <a:latin typeface="Consolas" panose="020B0609020204030204" pitchFamily="49" charset="0"/>
                <a:cs typeface="Courier New" pitchFamily="49" charset="0"/>
              </a:rPr>
              <a:t>self.separation_strength</a:t>
            </a:r>
            <a:endParaRPr lang="en-US" sz="1300" dirty="0">
              <a:latin typeface="Consolas" panose="020B0609020204030204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32C99-5058-4097-BCF8-AFDE7B7E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38728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Steering Behaviors</a:t>
            </a:r>
            <a:br>
              <a:rPr lang="en-US" dirty="0"/>
            </a:br>
            <a:r>
              <a:rPr lang="en-US" sz="3200" b="0" dirty="0"/>
              <a:t>Benefits &amp; Drawbacks</a:t>
            </a:r>
            <a:endParaRPr lang="en-US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DA1AB9-5DB7-4ACC-AFC0-BA3E119CF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092" y="1848287"/>
            <a:ext cx="6913814" cy="4324894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Benefits</a:t>
            </a:r>
          </a:p>
          <a:p>
            <a:pPr marL="0" lvl="1" indent="0"/>
            <a:r>
              <a:rPr lang="en-US" altLang="en-US" sz="2000" dirty="0"/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Agents retain individual, lifelike behaviors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Group vectors allow for simple, cheap calculations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Behavior influence on flock can be increased or reduced easily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Weight adjustments are immediately realized in agent behavior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Agents react quickly to changes or obstacles in the world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Drawbacks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Don’t work well in indoor environments or with lots of obstacles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No built-in constraints, like keeping out of certain areas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Do not engage in path planning – only motion</a:t>
            </a:r>
          </a:p>
          <a:p>
            <a:pPr marL="0" lvl="1" indent="0"/>
            <a:r>
              <a:rPr lang="en-US" altLang="en-US" sz="2000" dirty="0">
                <a:ea typeface="ＭＳ Ｐゴシック" panose="020B0600070205080204" pitchFamily="34" charset="-128"/>
              </a:rPr>
              <a:t> Can be prone to oscillation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7C02F5A-0A44-4501-9374-99FB62FC2349}"/>
              </a:ext>
            </a:extLst>
          </p:cNvPr>
          <p:cNvSpPr txBox="1">
            <a:spLocks/>
          </p:cNvSpPr>
          <p:nvPr/>
        </p:nvSpPr>
        <p:spPr>
          <a:xfrm>
            <a:off x="1154756" y="3769946"/>
            <a:ext cx="9882479" cy="111781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C. Reynolds. 1999.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Steering Behaviors For Autonomous Characters.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Garamond" panose="02020404030301010803" pitchFamily="18" charset="0"/>
              </a:rPr>
              <a:t>GDConf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1999.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727D0B-F4DF-4AC7-9E06-1E2DF73D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2243210"/>
            <a:ext cx="11254683" cy="713591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23900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4053_ppt_template" id="{4C1B1C85-0A0C-1945-932E-688637B81444}" vid="{C9958919-F8C1-A241-99F7-75F6D6AECB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</Template>
  <TotalTime>579</TotalTime>
  <Words>835</Words>
  <Application>Microsoft Office PowerPoint</Application>
  <PresentationFormat>Widescreen</PresentationFormat>
  <Paragraphs>141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Regular</vt:lpstr>
      <vt:lpstr>Open Sans</vt:lpstr>
      <vt:lpstr>Arial</vt:lpstr>
      <vt:lpstr>Calibri</vt:lpstr>
      <vt:lpstr>Consolas</vt:lpstr>
      <vt:lpstr>Garamond</vt:lpstr>
      <vt:lpstr>Tw Cen MT</vt:lpstr>
      <vt:lpstr>Wingdings</vt:lpstr>
      <vt:lpstr>Wingdings 3</vt:lpstr>
      <vt:lpstr>Integral</vt:lpstr>
      <vt:lpstr>Steering Behaviors</vt:lpstr>
      <vt:lpstr>Steering Behaviors</vt:lpstr>
      <vt:lpstr>Path Following</vt:lpstr>
      <vt:lpstr>Flocking</vt:lpstr>
      <vt:lpstr>Flocking Implementation</vt:lpstr>
      <vt:lpstr>Flocking Implementation</vt:lpstr>
      <vt:lpstr>Flocking Implementaton</vt:lpstr>
      <vt:lpstr>Steering Behaviors Benefits &amp; Drawbacks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AI</dc:title>
  <dc:creator>Jeremiah Blanchard</dc:creator>
  <cp:lastModifiedBy>Blanchard, Jeremiah J</cp:lastModifiedBy>
  <cp:revision>107</cp:revision>
  <dcterms:created xsi:type="dcterms:W3CDTF">2018-09-23T01:33:33Z</dcterms:created>
  <dcterms:modified xsi:type="dcterms:W3CDTF">2021-03-03T14:14:56Z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